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73" r:id="rId3"/>
    <p:sldId id="274" r:id="rId4"/>
    <p:sldId id="267" r:id="rId5"/>
    <p:sldId id="256" r:id="rId6"/>
    <p:sldId id="270" r:id="rId7"/>
    <p:sldId id="271" r:id="rId8"/>
    <p:sldId id="257" r:id="rId9"/>
    <p:sldId id="258" r:id="rId10"/>
    <p:sldId id="259" r:id="rId11"/>
    <p:sldId id="260" r:id="rId12"/>
    <p:sldId id="261" r:id="rId13"/>
    <p:sldId id="262" r:id="rId14"/>
    <p:sldId id="269" r:id="rId15"/>
    <p:sldId id="268" r:id="rId16"/>
    <p:sldId id="26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33CC"/>
    <a:srgbClr val="99FF66"/>
    <a:srgbClr val="FF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2" autoAdjust="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Оқушылардың тестке қатысуы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v>оқушы саны</c:v>
          </c:tx>
          <c:cat>
            <c:numLit>
              <c:formatCode>General</c:formatCode>
              <c:ptCount val="1"/>
              <c:pt idx="0">
                <c:v>12</c:v>
              </c:pt>
            </c:numLit>
          </c:cat>
          <c:val>
            <c:numRef>
              <c:f>Лист1!$A$1:$A$9</c:f>
              <c:numCache>
                <c:formatCode>General</c:formatCode>
                <c:ptCount val="9"/>
                <c:pt idx="0">
                  <c:v>6</c:v>
                </c:pt>
                <c:pt idx="1">
                  <c:v>6</c:v>
                </c:pt>
                <c:pt idx="2">
                  <c:v>6</c:v>
                </c:pt>
                <c:pt idx="3">
                  <c:v>6</c:v>
                </c:pt>
                <c:pt idx="4">
                  <c:v>5</c:v>
                </c:pt>
                <c:pt idx="5">
                  <c:v>5</c:v>
                </c:pt>
                <c:pt idx="6">
                  <c:v>4</c:v>
                </c:pt>
                <c:pt idx="7">
                  <c:v>4</c:v>
                </c:pt>
                <c:pt idx="8">
                  <c:v>6</c:v>
                </c:pt>
              </c:numCache>
            </c:numRef>
          </c:val>
        </c:ser>
        <c:axId val="86853120"/>
        <c:axId val="86854656"/>
      </c:barChart>
      <c:catAx>
        <c:axId val="86853120"/>
        <c:scaling>
          <c:orientation val="minMax"/>
        </c:scaling>
        <c:axPos val="b"/>
        <c:numFmt formatCode="General" sourceLinked="1"/>
        <c:majorTickMark val="none"/>
        <c:tickLblPos val="nextTo"/>
        <c:crossAx val="86854656"/>
        <c:crosses val="autoZero"/>
        <c:auto val="1"/>
        <c:lblAlgn val="ctr"/>
        <c:lblOffset val="100"/>
      </c:catAx>
      <c:valAx>
        <c:axId val="8685465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8685312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ІІ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жартыжылдық сынып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бойыншы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байқау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тест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нәтижелері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val>
            <c:numRef>
              <c:f>Лист1!$C$1:$C$9</c:f>
              <c:numCache>
                <c:formatCode>General</c:formatCode>
                <c:ptCount val="9"/>
                <c:pt idx="0">
                  <c:v>85.33</c:v>
                </c:pt>
                <c:pt idx="1">
                  <c:v>101</c:v>
                </c:pt>
                <c:pt idx="2">
                  <c:v>94.1</c:v>
                </c:pt>
                <c:pt idx="3">
                  <c:v>92</c:v>
                </c:pt>
                <c:pt idx="4">
                  <c:v>109.6</c:v>
                </c:pt>
                <c:pt idx="5">
                  <c:v>103.4</c:v>
                </c:pt>
                <c:pt idx="6">
                  <c:v>88</c:v>
                </c:pt>
                <c:pt idx="7">
                  <c:v>92.75</c:v>
                </c:pt>
                <c:pt idx="8">
                  <c:v>80.33</c:v>
                </c:pt>
              </c:numCache>
            </c:numRef>
          </c:val>
        </c:ser>
        <c:axId val="87024000"/>
        <c:axId val="87025536"/>
      </c:barChart>
      <c:catAx>
        <c:axId val="87024000"/>
        <c:scaling>
          <c:orientation val="minMax"/>
        </c:scaling>
        <c:axPos val="b"/>
        <c:majorTickMark val="none"/>
        <c:tickLblPos val="nextTo"/>
        <c:crossAx val="87025536"/>
        <c:crosses val="autoZero"/>
        <c:auto val="1"/>
        <c:lblAlgn val="ctr"/>
        <c:lblOffset val="100"/>
      </c:catAx>
      <c:valAx>
        <c:axId val="8702553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8702400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22812334577203841"/>
          <c:y val="0.19836650523055724"/>
          <c:w val="0.75557361040183268"/>
          <c:h val="0.55371951127515362"/>
        </c:manualLayout>
      </c:layout>
      <c:barChart>
        <c:barDir val="col"/>
        <c:grouping val="clustered"/>
        <c:ser>
          <c:idx val="0"/>
          <c:order val="0"/>
          <c:tx>
            <c:v>орташа ұпай</c:v>
          </c:tx>
          <c:cat>
            <c:numLit>
              <c:formatCode>General</c:formatCode>
              <c:ptCount val="1"/>
              <c:pt idx="0">
                <c:v>12</c:v>
              </c:pt>
            </c:numLit>
          </c:cat>
          <c:val>
            <c:numRef>
              <c:f>Лист1!$A$1:$A$10</c:f>
              <c:numCache>
                <c:formatCode>General</c:formatCode>
                <c:ptCount val="10"/>
                <c:pt idx="0">
                  <c:v>78</c:v>
                </c:pt>
                <c:pt idx="1">
                  <c:v>123</c:v>
                </c:pt>
                <c:pt idx="2">
                  <c:v>106</c:v>
                </c:pt>
                <c:pt idx="3">
                  <c:v>98</c:v>
                </c:pt>
                <c:pt idx="4">
                  <c:v>97</c:v>
                </c:pt>
                <c:pt idx="5">
                  <c:v>105</c:v>
                </c:pt>
                <c:pt idx="6">
                  <c:v>89</c:v>
                </c:pt>
                <c:pt idx="7">
                  <c:v>110</c:v>
                </c:pt>
                <c:pt idx="8">
                  <c:v>93</c:v>
                </c:pt>
                <c:pt idx="9">
                  <c:v>99.8</c:v>
                </c:pt>
              </c:numCache>
            </c:numRef>
          </c:val>
        </c:ser>
        <c:ser>
          <c:idx val="1"/>
          <c:order val="1"/>
          <c:tx>
            <c:v>математикалық сауатттылық</c:v>
          </c:tx>
          <c:cat>
            <c:numLit>
              <c:formatCode>General</c:formatCode>
              <c:ptCount val="1"/>
              <c:pt idx="0">
                <c:v>12</c:v>
              </c:pt>
            </c:numLit>
          </c:cat>
          <c:val>
            <c:numRef>
              <c:f>Лист1!$B$1:$B$10</c:f>
              <c:numCache>
                <c:formatCode>General</c:formatCode>
                <c:ptCount val="10"/>
                <c:pt idx="0">
                  <c:v>13</c:v>
                </c:pt>
                <c:pt idx="1">
                  <c:v>17</c:v>
                </c:pt>
                <c:pt idx="2">
                  <c:v>17</c:v>
                </c:pt>
                <c:pt idx="3">
                  <c:v>15</c:v>
                </c:pt>
                <c:pt idx="4">
                  <c:v>14</c:v>
                </c:pt>
                <c:pt idx="5">
                  <c:v>14</c:v>
                </c:pt>
                <c:pt idx="6">
                  <c:v>13</c:v>
                </c:pt>
                <c:pt idx="7">
                  <c:v>14</c:v>
                </c:pt>
                <c:pt idx="8">
                  <c:v>16</c:v>
                </c:pt>
                <c:pt idx="9">
                  <c:v>14.7</c:v>
                </c:pt>
              </c:numCache>
            </c:numRef>
          </c:val>
        </c:ser>
        <c:ser>
          <c:idx val="2"/>
          <c:order val="2"/>
          <c:tx>
            <c:v>оқу сауаттылығы</c:v>
          </c:tx>
          <c:cat>
            <c:numLit>
              <c:formatCode>General</c:formatCode>
              <c:ptCount val="1"/>
              <c:pt idx="0">
                <c:v>12</c:v>
              </c:pt>
            </c:numLit>
          </c:cat>
          <c:val>
            <c:numRef>
              <c:f>Лист1!$C$1:$C$10</c:f>
              <c:numCache>
                <c:formatCode>General</c:formatCode>
                <c:ptCount val="10"/>
                <c:pt idx="0">
                  <c:v>13</c:v>
                </c:pt>
                <c:pt idx="1">
                  <c:v>17</c:v>
                </c:pt>
                <c:pt idx="2">
                  <c:v>18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20</c:v>
                </c:pt>
                <c:pt idx="7">
                  <c:v>17</c:v>
                </c:pt>
                <c:pt idx="8">
                  <c:v>17</c:v>
                </c:pt>
                <c:pt idx="9">
                  <c:v>17</c:v>
                </c:pt>
              </c:numCache>
            </c:numRef>
          </c:val>
        </c:ser>
        <c:ser>
          <c:idx val="3"/>
          <c:order val="3"/>
          <c:tx>
            <c:v>Қазақстан тарихы</c:v>
          </c:tx>
          <c:cat>
            <c:numLit>
              <c:formatCode>General</c:formatCode>
              <c:ptCount val="1"/>
              <c:pt idx="0">
                <c:v>12</c:v>
              </c:pt>
            </c:numLit>
          </c:cat>
          <c:val>
            <c:numRef>
              <c:f>Лист1!$D$1:$D$10</c:f>
              <c:numCache>
                <c:formatCode>General</c:formatCode>
                <c:ptCount val="10"/>
                <c:pt idx="0">
                  <c:v>12</c:v>
                </c:pt>
                <c:pt idx="1">
                  <c:v>20</c:v>
                </c:pt>
                <c:pt idx="2">
                  <c:v>17</c:v>
                </c:pt>
                <c:pt idx="3">
                  <c:v>20</c:v>
                </c:pt>
                <c:pt idx="4">
                  <c:v>18</c:v>
                </c:pt>
                <c:pt idx="5">
                  <c:v>17</c:v>
                </c:pt>
                <c:pt idx="6">
                  <c:v>9</c:v>
                </c:pt>
                <c:pt idx="7">
                  <c:v>17</c:v>
                </c:pt>
                <c:pt idx="8">
                  <c:v>18</c:v>
                </c:pt>
                <c:pt idx="9">
                  <c:v>16.399999999999999</c:v>
                </c:pt>
              </c:numCache>
            </c:numRef>
          </c:val>
        </c:ser>
        <c:ser>
          <c:idx val="4"/>
          <c:order val="4"/>
          <c:tx>
            <c:v>ағылшын тілі</c:v>
          </c:tx>
          <c:cat>
            <c:numLit>
              <c:formatCode>General</c:formatCode>
              <c:ptCount val="1"/>
              <c:pt idx="0">
                <c:v>12</c:v>
              </c:pt>
            </c:numLit>
          </c:cat>
          <c:val>
            <c:numRef>
              <c:f>Лист1!$E$1:$E$10</c:f>
              <c:numCache>
                <c:formatCode>General</c:formatCode>
                <c:ptCount val="10"/>
                <c:pt idx="0">
                  <c:v>25</c:v>
                </c:pt>
                <c:pt idx="1">
                  <c:v>34</c:v>
                </c:pt>
                <c:pt idx="2">
                  <c:v>24</c:v>
                </c:pt>
                <c:pt idx="3">
                  <c:v>29</c:v>
                </c:pt>
                <c:pt idx="4">
                  <c:v>31</c:v>
                </c:pt>
                <c:pt idx="5">
                  <c:v>23</c:v>
                </c:pt>
                <c:pt idx="6">
                  <c:v>24</c:v>
                </c:pt>
                <c:pt idx="7">
                  <c:v>29</c:v>
                </c:pt>
                <c:pt idx="8">
                  <c:v>23</c:v>
                </c:pt>
                <c:pt idx="9">
                  <c:v>26.8</c:v>
                </c:pt>
              </c:numCache>
            </c:numRef>
          </c:val>
        </c:ser>
        <c:ser>
          <c:idx val="5"/>
          <c:order val="5"/>
          <c:tx>
            <c:v>дүниежүзі тарихы</c:v>
          </c:tx>
          <c:cat>
            <c:numLit>
              <c:formatCode>General</c:formatCode>
              <c:ptCount val="1"/>
              <c:pt idx="0">
                <c:v>12</c:v>
              </c:pt>
            </c:numLit>
          </c:cat>
          <c:val>
            <c:numRef>
              <c:f>Лист1!$F$1:$F$10</c:f>
              <c:numCache>
                <c:formatCode>General</c:formatCode>
                <c:ptCount val="10"/>
                <c:pt idx="0">
                  <c:v>15</c:v>
                </c:pt>
                <c:pt idx="1">
                  <c:v>35</c:v>
                </c:pt>
                <c:pt idx="2">
                  <c:v>30</c:v>
                </c:pt>
                <c:pt idx="3">
                  <c:v>18</c:v>
                </c:pt>
                <c:pt idx="4">
                  <c:v>17</c:v>
                </c:pt>
                <c:pt idx="5">
                  <c:v>33</c:v>
                </c:pt>
                <c:pt idx="6">
                  <c:v>23</c:v>
                </c:pt>
                <c:pt idx="7">
                  <c:v>33</c:v>
                </c:pt>
                <c:pt idx="8">
                  <c:v>19</c:v>
                </c:pt>
                <c:pt idx="9">
                  <c:v>24.7</c:v>
                </c:pt>
              </c:numCache>
            </c:numRef>
          </c:val>
        </c:ser>
        <c:axId val="88270336"/>
        <c:axId val="88271872"/>
      </c:barChart>
      <c:catAx>
        <c:axId val="88270336"/>
        <c:scaling>
          <c:orientation val="minMax"/>
        </c:scaling>
        <c:axPos val="b"/>
        <c:numFmt formatCode="General" sourceLinked="1"/>
        <c:majorTickMark val="none"/>
        <c:tickLblPos val="nextTo"/>
        <c:crossAx val="88271872"/>
        <c:crosses val="autoZero"/>
        <c:auto val="1"/>
        <c:lblAlgn val="ctr"/>
        <c:lblOffset val="100"/>
      </c:catAx>
      <c:valAx>
        <c:axId val="88271872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8827033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200"/>
            </a:pPr>
            <a:endParaRPr lang="ru-RU"/>
          </a:p>
        </c:txPr>
      </c:dTable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v>орташа ұпай</c:v>
          </c:tx>
          <c:cat>
            <c:numLit>
              <c:formatCode>General</c:formatCode>
              <c:ptCount val="1"/>
              <c:pt idx="0">
                <c:v>12</c:v>
              </c:pt>
            </c:numLit>
          </c:cat>
          <c:val>
            <c:numRef>
              <c:f>Лист1!$A$1:$A$10</c:f>
              <c:numCache>
                <c:formatCode>General</c:formatCode>
                <c:ptCount val="10"/>
                <c:pt idx="0">
                  <c:v>82</c:v>
                </c:pt>
                <c:pt idx="1">
                  <c:v>104</c:v>
                </c:pt>
                <c:pt idx="2">
                  <c:v>85</c:v>
                </c:pt>
                <c:pt idx="3">
                  <c:v>91</c:v>
                </c:pt>
                <c:pt idx="4">
                  <c:v>116</c:v>
                </c:pt>
                <c:pt idx="5">
                  <c:v>112</c:v>
                </c:pt>
                <c:pt idx="6">
                  <c:v>81</c:v>
                </c:pt>
                <c:pt idx="7">
                  <c:v>97</c:v>
                </c:pt>
                <c:pt idx="8">
                  <c:v>85</c:v>
                </c:pt>
                <c:pt idx="9">
                  <c:v>94.7</c:v>
                </c:pt>
              </c:numCache>
            </c:numRef>
          </c:val>
        </c:ser>
        <c:ser>
          <c:idx val="1"/>
          <c:order val="1"/>
          <c:tx>
            <c:v>математикалық сауатттылық</c:v>
          </c:tx>
          <c:cat>
            <c:numLit>
              <c:formatCode>General</c:formatCode>
              <c:ptCount val="1"/>
              <c:pt idx="0">
                <c:v>12</c:v>
              </c:pt>
            </c:numLit>
          </c:cat>
          <c:val>
            <c:numRef>
              <c:f>Лист1!$B$1:$B$10</c:f>
              <c:numCache>
                <c:formatCode>General</c:formatCode>
                <c:ptCount val="10"/>
                <c:pt idx="0">
                  <c:v>9</c:v>
                </c:pt>
                <c:pt idx="1">
                  <c:v>15</c:v>
                </c:pt>
                <c:pt idx="2">
                  <c:v>14</c:v>
                </c:pt>
                <c:pt idx="3">
                  <c:v>13</c:v>
                </c:pt>
                <c:pt idx="4">
                  <c:v>20</c:v>
                </c:pt>
                <c:pt idx="5">
                  <c:v>17</c:v>
                </c:pt>
                <c:pt idx="6">
                  <c:v>12</c:v>
                </c:pt>
                <c:pt idx="7">
                  <c:v>11</c:v>
                </c:pt>
                <c:pt idx="8">
                  <c:v>9</c:v>
                </c:pt>
                <c:pt idx="9">
                  <c:v>13.3</c:v>
                </c:pt>
              </c:numCache>
            </c:numRef>
          </c:val>
        </c:ser>
        <c:ser>
          <c:idx val="2"/>
          <c:order val="2"/>
          <c:tx>
            <c:v>оқу сауаттылығы</c:v>
          </c:tx>
          <c:cat>
            <c:numLit>
              <c:formatCode>General</c:formatCode>
              <c:ptCount val="1"/>
              <c:pt idx="0">
                <c:v>12</c:v>
              </c:pt>
            </c:numLit>
          </c:cat>
          <c:val>
            <c:numRef>
              <c:f>Лист1!$C$1:$C$10</c:f>
              <c:numCache>
                <c:formatCode>General</c:formatCode>
                <c:ptCount val="10"/>
                <c:pt idx="0">
                  <c:v>12</c:v>
                </c:pt>
                <c:pt idx="1">
                  <c:v>13</c:v>
                </c:pt>
                <c:pt idx="2">
                  <c:v>16</c:v>
                </c:pt>
                <c:pt idx="3">
                  <c:v>16</c:v>
                </c:pt>
                <c:pt idx="4">
                  <c:v>19</c:v>
                </c:pt>
                <c:pt idx="5">
                  <c:v>19</c:v>
                </c:pt>
                <c:pt idx="6">
                  <c:v>19</c:v>
                </c:pt>
                <c:pt idx="7">
                  <c:v>15</c:v>
                </c:pt>
                <c:pt idx="8">
                  <c:v>15</c:v>
                </c:pt>
                <c:pt idx="9">
                  <c:v>16</c:v>
                </c:pt>
              </c:numCache>
            </c:numRef>
          </c:val>
        </c:ser>
        <c:ser>
          <c:idx val="3"/>
          <c:order val="3"/>
          <c:tx>
            <c:v>Қазақстан тарихы</c:v>
          </c:tx>
          <c:cat>
            <c:numLit>
              <c:formatCode>General</c:formatCode>
              <c:ptCount val="1"/>
              <c:pt idx="0">
                <c:v>12</c:v>
              </c:pt>
            </c:numLit>
          </c:cat>
          <c:val>
            <c:numRef>
              <c:f>Лист1!$D$1:$D$10</c:f>
              <c:numCache>
                <c:formatCode>General</c:formatCode>
                <c:ptCount val="10"/>
                <c:pt idx="0">
                  <c:v>14</c:v>
                </c:pt>
                <c:pt idx="1">
                  <c:v>19</c:v>
                </c:pt>
                <c:pt idx="2">
                  <c:v>18</c:v>
                </c:pt>
                <c:pt idx="3">
                  <c:v>18</c:v>
                </c:pt>
                <c:pt idx="4">
                  <c:v>17</c:v>
                </c:pt>
                <c:pt idx="5">
                  <c:v>18</c:v>
                </c:pt>
                <c:pt idx="6">
                  <c:v>16</c:v>
                </c:pt>
                <c:pt idx="7">
                  <c:v>19</c:v>
                </c:pt>
                <c:pt idx="8">
                  <c:v>16</c:v>
                </c:pt>
                <c:pt idx="9">
                  <c:v>17.2</c:v>
                </c:pt>
              </c:numCache>
            </c:numRef>
          </c:val>
        </c:ser>
        <c:ser>
          <c:idx val="4"/>
          <c:order val="4"/>
          <c:tx>
            <c:v>география</c:v>
          </c:tx>
          <c:cat>
            <c:numLit>
              <c:formatCode>General</c:formatCode>
              <c:ptCount val="1"/>
              <c:pt idx="0">
                <c:v>12</c:v>
              </c:pt>
            </c:numLit>
          </c:cat>
          <c:val>
            <c:numRef>
              <c:f>Лист1!$E$1:$E$10</c:f>
              <c:numCache>
                <c:formatCode>General</c:formatCode>
                <c:ptCount val="10"/>
                <c:pt idx="0">
                  <c:v>23</c:v>
                </c:pt>
                <c:pt idx="1">
                  <c:v>32</c:v>
                </c:pt>
                <c:pt idx="2">
                  <c:v>20</c:v>
                </c:pt>
                <c:pt idx="3">
                  <c:v>23</c:v>
                </c:pt>
                <c:pt idx="4">
                  <c:v>35</c:v>
                </c:pt>
                <c:pt idx="5">
                  <c:v>30</c:v>
                </c:pt>
                <c:pt idx="6">
                  <c:v>16</c:v>
                </c:pt>
                <c:pt idx="7">
                  <c:v>27</c:v>
                </c:pt>
                <c:pt idx="8">
                  <c:v>22</c:v>
                </c:pt>
                <c:pt idx="9">
                  <c:v>25.3</c:v>
                </c:pt>
              </c:numCache>
            </c:numRef>
          </c:val>
        </c:ser>
        <c:ser>
          <c:idx val="5"/>
          <c:order val="5"/>
          <c:tx>
            <c:v>биология</c:v>
          </c:tx>
          <c:cat>
            <c:numLit>
              <c:formatCode>General</c:formatCode>
              <c:ptCount val="1"/>
              <c:pt idx="0">
                <c:v>12</c:v>
              </c:pt>
            </c:numLit>
          </c:cat>
          <c:val>
            <c:numRef>
              <c:f>Лист1!$F$1:$F$10</c:f>
              <c:numCache>
                <c:formatCode>General</c:formatCode>
                <c:ptCount val="10"/>
                <c:pt idx="0">
                  <c:v>24</c:v>
                </c:pt>
                <c:pt idx="1">
                  <c:v>25</c:v>
                </c:pt>
                <c:pt idx="2">
                  <c:v>17</c:v>
                </c:pt>
                <c:pt idx="3">
                  <c:v>21</c:v>
                </c:pt>
                <c:pt idx="4">
                  <c:v>25</c:v>
                </c:pt>
                <c:pt idx="5">
                  <c:v>28</c:v>
                </c:pt>
                <c:pt idx="6">
                  <c:v>18</c:v>
                </c:pt>
                <c:pt idx="7">
                  <c:v>25</c:v>
                </c:pt>
                <c:pt idx="8">
                  <c:v>23</c:v>
                </c:pt>
                <c:pt idx="9">
                  <c:v>22.8</c:v>
                </c:pt>
              </c:numCache>
            </c:numRef>
          </c:val>
        </c:ser>
        <c:axId val="88309760"/>
        <c:axId val="88311296"/>
      </c:barChart>
      <c:catAx>
        <c:axId val="88309760"/>
        <c:scaling>
          <c:orientation val="minMax"/>
        </c:scaling>
        <c:axPos val="b"/>
        <c:numFmt formatCode="General" sourceLinked="1"/>
        <c:majorTickMark val="none"/>
        <c:tickLblPos val="nextTo"/>
        <c:crossAx val="88311296"/>
        <c:crosses val="autoZero"/>
        <c:auto val="1"/>
        <c:lblAlgn val="ctr"/>
        <c:lblOffset val="100"/>
      </c:catAx>
      <c:valAx>
        <c:axId val="8831129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8830976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14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v>орташа ұпай</c:v>
          </c:tx>
          <c:cat>
            <c:numLit>
              <c:formatCode>General</c:formatCode>
              <c:ptCount val="1"/>
              <c:pt idx="0">
                <c:v>12</c:v>
              </c:pt>
            </c:numLit>
          </c:cat>
          <c:val>
            <c:numRef>
              <c:f>Лист1!$A$1:$A$10</c:f>
              <c:numCache>
                <c:formatCode>General</c:formatCode>
                <c:ptCount val="10"/>
                <c:pt idx="0">
                  <c:v>84</c:v>
                </c:pt>
                <c:pt idx="1">
                  <c:v>89</c:v>
                </c:pt>
                <c:pt idx="2">
                  <c:v>99</c:v>
                </c:pt>
                <c:pt idx="3">
                  <c:v>93</c:v>
                </c:pt>
                <c:pt idx="4">
                  <c:v>121</c:v>
                </c:pt>
                <c:pt idx="5">
                  <c:v>109</c:v>
                </c:pt>
                <c:pt idx="6">
                  <c:v>72</c:v>
                </c:pt>
                <c:pt idx="7">
                  <c:v>95.2</c:v>
                </c:pt>
              </c:numCache>
            </c:numRef>
          </c:val>
        </c:ser>
        <c:ser>
          <c:idx val="1"/>
          <c:order val="1"/>
          <c:tx>
            <c:v>математикалық сауатттылық</c:v>
          </c:tx>
          <c:cat>
            <c:numLit>
              <c:formatCode>General</c:formatCode>
              <c:ptCount val="1"/>
              <c:pt idx="0">
                <c:v>12</c:v>
              </c:pt>
            </c:numLit>
          </c:cat>
          <c:val>
            <c:numRef>
              <c:f>Лист1!$B$1:$B$10</c:f>
              <c:numCache>
                <c:formatCode>General</c:formatCode>
                <c:ptCount val="10"/>
                <c:pt idx="0">
                  <c:v>11</c:v>
                </c:pt>
                <c:pt idx="1">
                  <c:v>10</c:v>
                </c:pt>
                <c:pt idx="2">
                  <c:v>13</c:v>
                </c:pt>
                <c:pt idx="3">
                  <c:v>8</c:v>
                </c:pt>
                <c:pt idx="4">
                  <c:v>20</c:v>
                </c:pt>
                <c:pt idx="5">
                  <c:v>10</c:v>
                </c:pt>
                <c:pt idx="6">
                  <c:v>7</c:v>
                </c:pt>
                <c:pt idx="7">
                  <c:v>14.2</c:v>
                </c:pt>
              </c:numCache>
            </c:numRef>
          </c:val>
        </c:ser>
        <c:ser>
          <c:idx val="2"/>
          <c:order val="2"/>
          <c:tx>
            <c:v>оқу сауаттылығы</c:v>
          </c:tx>
          <c:cat>
            <c:numLit>
              <c:formatCode>General</c:formatCode>
              <c:ptCount val="1"/>
              <c:pt idx="0">
                <c:v>12</c:v>
              </c:pt>
            </c:numLit>
          </c:cat>
          <c:val>
            <c:numRef>
              <c:f>Лист1!$C$1:$C$10</c:f>
              <c:numCache>
                <c:formatCode>General</c:formatCode>
                <c:ptCount val="10"/>
                <c:pt idx="0">
                  <c:v>15</c:v>
                </c:pt>
                <c:pt idx="1">
                  <c:v>13</c:v>
                </c:pt>
                <c:pt idx="2">
                  <c:v>17</c:v>
                </c:pt>
                <c:pt idx="3">
                  <c:v>14</c:v>
                </c:pt>
                <c:pt idx="4">
                  <c:v>20</c:v>
                </c:pt>
                <c:pt idx="5">
                  <c:v>19</c:v>
                </c:pt>
                <c:pt idx="6">
                  <c:v>18</c:v>
                </c:pt>
                <c:pt idx="7">
                  <c:v>16.5</c:v>
                </c:pt>
              </c:numCache>
            </c:numRef>
          </c:val>
        </c:ser>
        <c:ser>
          <c:idx val="3"/>
          <c:order val="3"/>
          <c:tx>
            <c:v>Қазақстан тарихы</c:v>
          </c:tx>
          <c:cat>
            <c:numLit>
              <c:formatCode>General</c:formatCode>
              <c:ptCount val="1"/>
              <c:pt idx="0">
                <c:v>12</c:v>
              </c:pt>
            </c:numLit>
          </c:cat>
          <c:val>
            <c:numRef>
              <c:f>Лист1!$D$1:$D$10</c:f>
              <c:numCache>
                <c:formatCode>General</c:formatCode>
                <c:ptCount val="10"/>
                <c:pt idx="0">
                  <c:v>12</c:v>
                </c:pt>
                <c:pt idx="1">
                  <c:v>15</c:v>
                </c:pt>
                <c:pt idx="2">
                  <c:v>19</c:v>
                </c:pt>
                <c:pt idx="3">
                  <c:v>15</c:v>
                </c:pt>
                <c:pt idx="4">
                  <c:v>20</c:v>
                </c:pt>
                <c:pt idx="5">
                  <c:v>20</c:v>
                </c:pt>
                <c:pt idx="6">
                  <c:v>15</c:v>
                </c:pt>
                <c:pt idx="7">
                  <c:v>16.5</c:v>
                </c:pt>
              </c:numCache>
            </c:numRef>
          </c:val>
        </c:ser>
        <c:ser>
          <c:idx val="4"/>
          <c:order val="4"/>
          <c:tx>
            <c:v>география</c:v>
          </c:tx>
          <c:cat>
            <c:numLit>
              <c:formatCode>General</c:formatCode>
              <c:ptCount val="1"/>
              <c:pt idx="0">
                <c:v>12</c:v>
              </c:pt>
            </c:numLit>
          </c:cat>
          <c:val>
            <c:numRef>
              <c:f>Лист1!$E$1:$E$10</c:f>
              <c:numCache>
                <c:formatCode>General</c:formatCode>
                <c:ptCount val="10"/>
                <c:pt idx="0">
                  <c:v>17</c:v>
                </c:pt>
                <c:pt idx="1">
                  <c:v>30</c:v>
                </c:pt>
                <c:pt idx="2">
                  <c:v>18</c:v>
                </c:pt>
                <c:pt idx="3">
                  <c:v>29</c:v>
                </c:pt>
                <c:pt idx="4">
                  <c:v>40</c:v>
                </c:pt>
                <c:pt idx="5">
                  <c:v>33</c:v>
                </c:pt>
                <c:pt idx="6">
                  <c:v>16</c:v>
                </c:pt>
                <c:pt idx="7">
                  <c:v>26.1</c:v>
                </c:pt>
              </c:numCache>
            </c:numRef>
          </c:val>
        </c:ser>
        <c:ser>
          <c:idx val="5"/>
          <c:order val="5"/>
          <c:tx>
            <c:v>биология</c:v>
          </c:tx>
          <c:cat>
            <c:numLit>
              <c:formatCode>General</c:formatCode>
              <c:ptCount val="1"/>
              <c:pt idx="0">
                <c:v>12</c:v>
              </c:pt>
            </c:numLit>
          </c:cat>
          <c:val>
            <c:numRef>
              <c:f>Лист1!$F$1:$F$10</c:f>
              <c:numCache>
                <c:formatCode>General</c:formatCode>
                <c:ptCount val="10"/>
                <c:pt idx="0">
                  <c:v>29</c:v>
                </c:pt>
                <c:pt idx="1">
                  <c:v>21</c:v>
                </c:pt>
                <c:pt idx="2">
                  <c:v>32</c:v>
                </c:pt>
                <c:pt idx="3">
                  <c:v>27</c:v>
                </c:pt>
                <c:pt idx="4">
                  <c:v>21</c:v>
                </c:pt>
                <c:pt idx="5">
                  <c:v>27</c:v>
                </c:pt>
                <c:pt idx="6">
                  <c:v>16</c:v>
                </c:pt>
                <c:pt idx="7">
                  <c:v>24.7</c:v>
                </c:pt>
              </c:numCache>
            </c:numRef>
          </c:val>
        </c:ser>
        <c:axId val="102839424"/>
        <c:axId val="102840960"/>
      </c:barChart>
      <c:catAx>
        <c:axId val="102839424"/>
        <c:scaling>
          <c:orientation val="minMax"/>
        </c:scaling>
        <c:axPos val="b"/>
        <c:numFmt formatCode="General" sourceLinked="1"/>
        <c:majorTickMark val="none"/>
        <c:tickLblPos val="nextTo"/>
        <c:crossAx val="102840960"/>
        <c:crosses val="autoZero"/>
        <c:auto val="1"/>
        <c:lblAlgn val="ctr"/>
        <c:lblOffset val="100"/>
      </c:catAx>
      <c:valAx>
        <c:axId val="102840960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10283942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v>орташа ұпай</c:v>
          </c:tx>
          <c:cat>
            <c:numLit>
              <c:formatCode>General</c:formatCode>
              <c:ptCount val="1"/>
              <c:pt idx="0">
                <c:v>12</c:v>
              </c:pt>
            </c:numLit>
          </c:cat>
          <c:val>
            <c:numRef>
              <c:f>Лист1!$A$1:$A$10</c:f>
              <c:numCache>
                <c:formatCode>General</c:formatCode>
                <c:ptCount val="10"/>
                <c:pt idx="0">
                  <c:v>88</c:v>
                </c:pt>
                <c:pt idx="1">
                  <c:v>104</c:v>
                </c:pt>
                <c:pt idx="2">
                  <c:v>89</c:v>
                </c:pt>
                <c:pt idx="3">
                  <c:v>84</c:v>
                </c:pt>
                <c:pt idx="4">
                  <c:v>103</c:v>
                </c:pt>
                <c:pt idx="5">
                  <c:v>103</c:v>
                </c:pt>
                <c:pt idx="6">
                  <c:v>101</c:v>
                </c:pt>
                <c:pt idx="7">
                  <c:v>87</c:v>
                </c:pt>
                <c:pt idx="8">
                  <c:v>94.8</c:v>
                </c:pt>
              </c:numCache>
            </c:numRef>
          </c:val>
        </c:ser>
        <c:ser>
          <c:idx val="1"/>
          <c:order val="1"/>
          <c:tx>
            <c:v>математикалық сауатттылық</c:v>
          </c:tx>
          <c:cat>
            <c:numLit>
              <c:formatCode>General</c:formatCode>
              <c:ptCount val="1"/>
              <c:pt idx="0">
                <c:v>12</c:v>
              </c:pt>
            </c:numLit>
          </c:cat>
          <c:val>
            <c:numRef>
              <c:f>Лист1!$B$1:$B$10</c:f>
              <c:numCache>
                <c:formatCode>General</c:formatCode>
                <c:ptCount val="10"/>
                <c:pt idx="0">
                  <c:v>17</c:v>
                </c:pt>
                <c:pt idx="1">
                  <c:v>15</c:v>
                </c:pt>
                <c:pt idx="2">
                  <c:v>17</c:v>
                </c:pt>
                <c:pt idx="3">
                  <c:v>11</c:v>
                </c:pt>
                <c:pt idx="4">
                  <c:v>16</c:v>
                </c:pt>
                <c:pt idx="5">
                  <c:v>16</c:v>
                </c:pt>
                <c:pt idx="6">
                  <c:v>14</c:v>
                </c:pt>
                <c:pt idx="7">
                  <c:v>10</c:v>
                </c:pt>
                <c:pt idx="8">
                  <c:v>14.5</c:v>
                </c:pt>
              </c:numCache>
            </c:numRef>
          </c:val>
        </c:ser>
        <c:ser>
          <c:idx val="2"/>
          <c:order val="2"/>
          <c:tx>
            <c:v>оқу сауаттылығы</c:v>
          </c:tx>
          <c:cat>
            <c:numLit>
              <c:formatCode>General</c:formatCode>
              <c:ptCount val="1"/>
              <c:pt idx="0">
                <c:v>12</c:v>
              </c:pt>
            </c:numLit>
          </c:cat>
          <c:val>
            <c:numRef>
              <c:f>Лист1!$C$1:$C$10</c:f>
              <c:numCache>
                <c:formatCode>General</c:formatCode>
                <c:ptCount val="10"/>
                <c:pt idx="0">
                  <c:v>18</c:v>
                </c:pt>
                <c:pt idx="1">
                  <c:v>13</c:v>
                </c:pt>
                <c:pt idx="2">
                  <c:v>17</c:v>
                </c:pt>
                <c:pt idx="3">
                  <c:v>16</c:v>
                </c:pt>
                <c:pt idx="4">
                  <c:v>17</c:v>
                </c:pt>
                <c:pt idx="5">
                  <c:v>13</c:v>
                </c:pt>
                <c:pt idx="6">
                  <c:v>20</c:v>
                </c:pt>
                <c:pt idx="7">
                  <c:v>16</c:v>
                </c:pt>
                <c:pt idx="8">
                  <c:v>16.25</c:v>
                </c:pt>
              </c:numCache>
            </c:numRef>
          </c:val>
        </c:ser>
        <c:ser>
          <c:idx val="3"/>
          <c:order val="3"/>
          <c:tx>
            <c:v>Қазақстан тарихы</c:v>
          </c:tx>
          <c:cat>
            <c:numLit>
              <c:formatCode>General</c:formatCode>
              <c:ptCount val="1"/>
              <c:pt idx="0">
                <c:v>12</c:v>
              </c:pt>
            </c:numLit>
          </c:cat>
          <c:val>
            <c:numRef>
              <c:f>Лист1!$D$1:$D$10</c:f>
              <c:numCache>
                <c:formatCode>General</c:formatCode>
                <c:ptCount val="10"/>
                <c:pt idx="0">
                  <c:v>20</c:v>
                </c:pt>
                <c:pt idx="1">
                  <c:v>19</c:v>
                </c:pt>
                <c:pt idx="2">
                  <c:v>15</c:v>
                </c:pt>
                <c:pt idx="3">
                  <c:v>17</c:v>
                </c:pt>
                <c:pt idx="4">
                  <c:v>19</c:v>
                </c:pt>
                <c:pt idx="5">
                  <c:v>18</c:v>
                </c:pt>
                <c:pt idx="6">
                  <c:v>20</c:v>
                </c:pt>
                <c:pt idx="7">
                  <c:v>15</c:v>
                </c:pt>
                <c:pt idx="8">
                  <c:v>17.8</c:v>
                </c:pt>
              </c:numCache>
            </c:numRef>
          </c:val>
        </c:ser>
        <c:ser>
          <c:idx val="4"/>
          <c:order val="4"/>
          <c:tx>
            <c:v>география</c:v>
          </c:tx>
          <c:cat>
            <c:numLit>
              <c:formatCode>General</c:formatCode>
              <c:ptCount val="1"/>
              <c:pt idx="0">
                <c:v>12</c:v>
              </c:pt>
            </c:numLit>
          </c:cat>
          <c:val>
            <c:numRef>
              <c:f>Лист1!$E$1:$E$10</c:f>
              <c:numCache>
                <c:formatCode>General</c:formatCode>
                <c:ptCount val="10"/>
                <c:pt idx="0">
                  <c:v>18</c:v>
                </c:pt>
                <c:pt idx="1">
                  <c:v>32</c:v>
                </c:pt>
                <c:pt idx="2">
                  <c:v>16</c:v>
                </c:pt>
                <c:pt idx="3">
                  <c:v>22</c:v>
                </c:pt>
                <c:pt idx="4">
                  <c:v>24</c:v>
                </c:pt>
                <c:pt idx="5">
                  <c:v>25</c:v>
                </c:pt>
                <c:pt idx="6">
                  <c:v>21</c:v>
                </c:pt>
                <c:pt idx="7">
                  <c:v>19</c:v>
                </c:pt>
                <c:pt idx="8">
                  <c:v>22.1</c:v>
                </c:pt>
              </c:numCache>
            </c:numRef>
          </c:val>
        </c:ser>
        <c:ser>
          <c:idx val="5"/>
          <c:order val="5"/>
          <c:tx>
            <c:v>ағылшын тілі</c:v>
          </c:tx>
          <c:cat>
            <c:numLit>
              <c:formatCode>General</c:formatCode>
              <c:ptCount val="1"/>
              <c:pt idx="0">
                <c:v>12</c:v>
              </c:pt>
            </c:numLit>
          </c:cat>
          <c:val>
            <c:numRef>
              <c:f>Лист1!$F$1:$F$10</c:f>
              <c:numCache>
                <c:formatCode>General</c:formatCode>
                <c:ptCount val="10"/>
                <c:pt idx="0">
                  <c:v>15</c:v>
                </c:pt>
                <c:pt idx="1">
                  <c:v>25</c:v>
                </c:pt>
                <c:pt idx="2">
                  <c:v>24</c:v>
                </c:pt>
                <c:pt idx="3">
                  <c:v>18</c:v>
                </c:pt>
                <c:pt idx="4">
                  <c:v>27</c:v>
                </c:pt>
                <c:pt idx="5">
                  <c:v>26</c:v>
                </c:pt>
                <c:pt idx="6">
                  <c:v>25</c:v>
                </c:pt>
                <c:pt idx="7">
                  <c:v>27</c:v>
                </c:pt>
                <c:pt idx="8">
                  <c:v>23.3</c:v>
                </c:pt>
              </c:numCache>
            </c:numRef>
          </c:val>
        </c:ser>
        <c:axId val="150776448"/>
        <c:axId val="150299392"/>
      </c:barChart>
      <c:catAx>
        <c:axId val="150776448"/>
        <c:scaling>
          <c:orientation val="minMax"/>
        </c:scaling>
        <c:axPos val="b"/>
        <c:numFmt formatCode="General" sourceLinked="1"/>
        <c:majorTickMark val="none"/>
        <c:tickLblPos val="nextTo"/>
        <c:crossAx val="150299392"/>
        <c:crosses val="autoZero"/>
        <c:auto val="1"/>
        <c:lblAlgn val="ctr"/>
        <c:lblOffset val="100"/>
      </c:catAx>
      <c:valAx>
        <c:axId val="150299392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15077644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14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B033-E22F-40CD-AA02-B0931E560276}" type="datetimeFigureOut">
              <a:rPr lang="ru-RU" smtClean="0"/>
              <a:pPr/>
              <a:t>03.03.2018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DF635-DE7F-4500-9A10-455F351C93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B033-E22F-40CD-AA02-B0931E560276}" type="datetimeFigureOut">
              <a:rPr lang="ru-RU" smtClean="0"/>
              <a:pPr/>
              <a:t>03.03.2018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DF635-DE7F-4500-9A10-455F351C93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B033-E22F-40CD-AA02-B0931E560276}" type="datetimeFigureOut">
              <a:rPr lang="ru-RU" smtClean="0"/>
              <a:pPr/>
              <a:t>03.03.2018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DF635-DE7F-4500-9A10-455F351C93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B033-E22F-40CD-AA02-B0931E560276}" type="datetimeFigureOut">
              <a:rPr lang="ru-RU" smtClean="0"/>
              <a:pPr/>
              <a:t>03.03.2018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DF635-DE7F-4500-9A10-455F351C93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B033-E22F-40CD-AA02-B0931E560276}" type="datetimeFigureOut">
              <a:rPr lang="ru-RU" smtClean="0"/>
              <a:pPr/>
              <a:t>03.03.2018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DF635-DE7F-4500-9A10-455F351C93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B033-E22F-40CD-AA02-B0931E560276}" type="datetimeFigureOut">
              <a:rPr lang="ru-RU" smtClean="0"/>
              <a:pPr/>
              <a:t>03.03.2018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DF635-DE7F-4500-9A10-455F351C93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B033-E22F-40CD-AA02-B0931E560276}" type="datetimeFigureOut">
              <a:rPr lang="ru-RU" smtClean="0"/>
              <a:pPr/>
              <a:t>03.03.2018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DF635-DE7F-4500-9A10-455F351C93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B033-E22F-40CD-AA02-B0931E560276}" type="datetimeFigureOut">
              <a:rPr lang="ru-RU" smtClean="0"/>
              <a:pPr/>
              <a:t>03.03.2018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DF635-DE7F-4500-9A10-455F351C93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B033-E22F-40CD-AA02-B0931E560276}" type="datetimeFigureOut">
              <a:rPr lang="ru-RU" smtClean="0"/>
              <a:pPr/>
              <a:t>03.03.2018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DF635-DE7F-4500-9A10-455F351C93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B033-E22F-40CD-AA02-B0931E560276}" type="datetimeFigureOut">
              <a:rPr lang="ru-RU" smtClean="0"/>
              <a:pPr/>
              <a:t>03.03.2018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DF635-DE7F-4500-9A10-455F351C93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B033-E22F-40CD-AA02-B0931E560276}" type="datetimeFigureOut">
              <a:rPr lang="ru-RU" smtClean="0"/>
              <a:pPr/>
              <a:t>03.03.2018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DF635-DE7F-4500-9A10-455F351C93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2B033-E22F-40CD-AA02-B0931E560276}" type="datetimeFigureOut">
              <a:rPr lang="ru-RU" smtClean="0"/>
              <a:pPr/>
              <a:t>03.03.2018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DF635-DE7F-4500-9A10-455F351C93D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Pictures\ьж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8285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29600" cy="4392488"/>
          </a:xfrm>
        </p:spPr>
        <p:txBody>
          <a:bodyPr>
            <a:normAutofit/>
          </a:bodyPr>
          <a:lstStyle/>
          <a:p>
            <a:r>
              <a:rPr lang="kk-KZ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11 “А” сынып</a:t>
            </a:r>
            <a:br>
              <a:rPr lang="kk-KZ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Ата – аналар жиналысы</a:t>
            </a:r>
            <a:r>
              <a:rPr lang="kk-KZ" dirty="0" smtClean="0"/>
              <a:t/>
            </a:r>
            <a:br>
              <a:rPr lang="kk-KZ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25144"/>
            <a:ext cx="8229600" cy="1401019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Ұйымдастырушы:  Нұрахмет Айнагүл Кәдірханқызы</a:t>
            </a:r>
          </a:p>
          <a:p>
            <a:pPr algn="ctr">
              <a:buNone/>
            </a:pPr>
            <a:endParaRPr lang="kk-KZ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kk-KZ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03 наурыз 2018 жыл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kk-KZ" dirty="0" smtClean="0"/>
              <a:t>Шамеш Алтыннұр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Хуанбек Айгерим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79512" y="548680"/>
          <a:ext cx="8964488" cy="6309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Өмир Айгерим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0"/>
          <a:ext cx="9144000" cy="6669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Рахимжан Анел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79512" y="188640"/>
          <a:ext cx="8964488" cy="648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bilim-all.kz/uploads/images/2016/11/17/400x276/dca63dae57c43c36773dd6218cd45dc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" y="0"/>
            <a:ext cx="9143942" cy="6858000"/>
          </a:xfrm>
          <a:prstGeom prst="rect">
            <a:avLst/>
          </a:prstGeom>
          <a:noFill/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9511" y="1416761"/>
          <a:ext cx="8784978" cy="5180591"/>
        </p:xfrm>
        <a:graphic>
          <a:graphicData uri="http://schemas.openxmlformats.org/drawingml/2006/table">
            <a:tbl>
              <a:tblPr/>
              <a:tblGrid>
                <a:gridCol w="1664785"/>
                <a:gridCol w="2441923"/>
                <a:gridCol w="2590037"/>
                <a:gridCol w="2088233"/>
              </a:tblGrid>
              <a:tr h="8202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i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i="1" dirty="0">
                          <a:latin typeface="Times New Roman"/>
                          <a:ea typeface="Calibri"/>
                          <a:cs typeface="Times New Roman"/>
                        </a:rPr>
                        <a:t>Апта атаулары</a:t>
                      </a:r>
                      <a:endParaRPr lang="ru-RU" sz="10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i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i="1" dirty="0">
                          <a:latin typeface="Times New Roman"/>
                          <a:ea typeface="Calibri"/>
                          <a:cs typeface="Times New Roman"/>
                        </a:rPr>
                        <a:t>Пән атаулары</a:t>
                      </a:r>
                      <a:endParaRPr lang="ru-RU" sz="10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i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i="1" dirty="0">
                          <a:latin typeface="Times New Roman"/>
                          <a:ea typeface="Calibri"/>
                          <a:cs typeface="Times New Roman"/>
                        </a:rPr>
                        <a:t>Жауапты мұғалім</a:t>
                      </a:r>
                      <a:endParaRPr lang="ru-RU" sz="10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i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i="1" dirty="0">
                          <a:latin typeface="Times New Roman"/>
                          <a:ea typeface="Calibri"/>
                          <a:cs typeface="Times New Roman"/>
                        </a:rPr>
                        <a:t>Өткізілетін  уақыты</a:t>
                      </a:r>
                      <a:endParaRPr lang="ru-RU" sz="10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</a:tr>
              <a:tr h="6657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Дүйсенбі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Математикалық  сауаттылық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Шарип Риза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15: 30     -     </a:t>
                      </a:r>
                      <a:r>
                        <a:rPr lang="kk-KZ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17:00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</a:tr>
              <a:tr h="6657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Сейсенбі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Оқу сауаттылығы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Амангелді  Жайнагүл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15: 30     -     </a:t>
                      </a:r>
                      <a:r>
                        <a:rPr lang="kk-KZ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17:00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</a:tr>
              <a:tr h="6657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Сәрсенбі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Қазақстан тарихы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Нұрахмет Айнагүл Кәдірханқызы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15: 30     -     </a:t>
                      </a:r>
                      <a:r>
                        <a:rPr lang="kk-KZ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17:00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</a:tr>
              <a:tr h="10095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Бейсенбі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Таңдау пәндері     І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/география, ағылшын тілі/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Кешубай Самен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Оразхан  Алмагүл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15: 30     -     </a:t>
                      </a:r>
                      <a:r>
                        <a:rPr lang="kk-KZ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17:00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</a:tr>
              <a:tr h="13533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Жұма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Таңдау пәндері    ІІ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/биология, дүние тарихы/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Жусупова  Зауреш Даулетбековна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Нұрахмет  Айнагүл Кәдірханқызы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15: 30     -     </a:t>
                      </a:r>
                      <a:r>
                        <a:rPr lang="kk-KZ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17:00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</a:tr>
            </a:tbl>
          </a:graphicData>
        </a:graphic>
      </p:graphicFrame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-396552" y="192111"/>
            <a:ext cx="10009112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solidFill>
                    <a:srgbClr val="66FFFF"/>
                  </a:solidFill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2017 </a:t>
            </a:r>
            <a:r>
              <a:rPr kumimoji="0" lang="kk-KZ" sz="2000" b="1" i="0" u="none" strike="noStrike" cap="none" normalizeH="0" baseline="0" dirty="0" smtClean="0">
                <a:ln>
                  <a:solidFill>
                    <a:srgbClr val="66FFFF"/>
                  </a:solidFill>
                </a:ln>
                <a:solidFill>
                  <a:schemeClr val="bg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kk-KZ" sz="2000" b="1" i="0" u="none" strike="noStrike" cap="none" normalizeH="0" baseline="0" dirty="0" smtClean="0">
                <a:ln>
                  <a:solidFill>
                    <a:srgbClr val="66FFFF"/>
                  </a:solidFill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2018 оқу жылы   ІІ жартыжылдық ҰБТ- ге дайындық</a:t>
            </a:r>
            <a:endParaRPr kumimoji="0" lang="ru-RU" sz="800" b="0" i="0" u="none" strike="noStrike" cap="none" normalizeH="0" baseline="0" dirty="0" smtClean="0">
              <a:ln>
                <a:solidFill>
                  <a:srgbClr val="66FFFF"/>
                </a:solidFill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solidFill>
                    <a:srgbClr val="66FFFF"/>
                  </a:solidFill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11 </a:t>
            </a:r>
            <a:r>
              <a:rPr kumimoji="0" lang="kk-KZ" sz="2000" b="1" i="0" u="none" strike="noStrike" cap="none" normalizeH="0" baseline="0" dirty="0" smtClean="0">
                <a:ln>
                  <a:solidFill>
                    <a:srgbClr val="66FFFF"/>
                  </a:solidFill>
                </a:ln>
                <a:solidFill>
                  <a:schemeClr val="bg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kk-KZ" sz="2000" b="1" i="0" u="none" strike="noStrike" cap="none" normalizeH="0" baseline="0" dirty="0" smtClean="0">
                <a:ln>
                  <a:solidFill>
                    <a:srgbClr val="66FFFF"/>
                  </a:solidFill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</a:t>
            </a:r>
            <a:r>
              <a:rPr kumimoji="0" lang="kk-KZ" sz="2000" b="1" i="0" u="none" strike="noStrike" cap="none" normalizeH="0" baseline="0" dirty="0" smtClean="0">
                <a:ln>
                  <a:solidFill>
                    <a:srgbClr val="66FFFF"/>
                  </a:solidFill>
                </a:ln>
                <a:solidFill>
                  <a:schemeClr val="bg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kk-KZ" sz="2000" b="1" i="0" u="none" strike="noStrike" cap="none" normalizeH="0" baseline="0" dirty="0" smtClean="0">
                <a:ln>
                  <a:solidFill>
                    <a:srgbClr val="66FFFF"/>
                  </a:solidFill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сынып</a:t>
            </a:r>
            <a:endParaRPr kumimoji="0" lang="ru-RU" sz="800" b="0" i="0" u="none" strike="noStrike" cap="none" normalizeH="0" baseline="0" dirty="0" smtClean="0">
              <a:ln>
                <a:solidFill>
                  <a:srgbClr val="66FFFF"/>
                </a:solidFill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solidFill>
                    <a:srgbClr val="66FFFF"/>
                  </a:solidFill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қосымша сабақтар кестесі</a:t>
            </a:r>
            <a:endParaRPr kumimoji="0" lang="ru-RU" sz="800" b="0" i="0" u="none" strike="noStrike" cap="none" normalizeH="0" baseline="0" dirty="0" smtClean="0">
              <a:ln>
                <a:solidFill>
                  <a:srgbClr val="66FFFF"/>
                </a:solidFill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admin\Desktop\11 а Ж\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Pictures\4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9144000" cy="6408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700808"/>
            <a:ext cx="7992888" cy="2952328"/>
          </a:xfrm>
        </p:spPr>
        <p:txBody>
          <a:bodyPr>
            <a:normAutofit/>
          </a:bodyPr>
          <a:lstStyle/>
          <a:p>
            <a:r>
              <a:rPr lang="kk-KZ" sz="5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Назарларыңызға рахмет!</a:t>
            </a:r>
            <a:endParaRPr lang="ru-RU" sz="5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76672"/>
            <a:ext cx="882047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Ұлттық бірыңғай тестілеу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жоғары оқу орындарына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түсуге арналған іріктеу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емтихандарының бір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нысаны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base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ҰБТ - 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ағымдағы жылы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бітіруші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түлектер үшін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Өткізу формасы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тестілеу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 </a:t>
            </a:r>
          </a:p>
          <a:p>
            <a:pPr fontAlgn="base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Өткізілетін орны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тест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өткізу пункттері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base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Өткізу мерзімі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Өтініш қабылдау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— 10.03-10.05.</a:t>
            </a:r>
          </a:p>
          <a:p>
            <a:pPr fontAlgn="base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                          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Тестілеу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— 20.06 - 01.07.</a:t>
            </a:r>
          </a:p>
          <a:p>
            <a:pPr fontAlgn="base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Бақылаушылар: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Министрлік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өкілдері.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Апелляция: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қарастырылған.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ҰБТ форматы: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пән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(3міндетті + 2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таңдауы бойынша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fontAlgn="base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                         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Барлық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тест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тапсырмалар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саны —120.</a:t>
            </a:r>
          </a:p>
          <a:p>
            <a:pPr fontAlgn="base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Тестілеудің жалпы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уақыты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сағат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50 минут (230 минут)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88640"/>
          <a:ext cx="9144000" cy="6669358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103783"/>
                <a:gridCol w="1103783"/>
                <a:gridCol w="1850132"/>
                <a:gridCol w="2543151"/>
                <a:gridCol w="2543151"/>
              </a:tblGrid>
              <a:tr h="503915">
                <a:tc>
                  <a:txBody>
                    <a:bodyPr/>
                    <a:lstStyle/>
                    <a:p>
                      <a:pPr fontAlgn="base"/>
                      <a:r>
                        <a:rPr lang="ru-RU" sz="1400"/>
                        <a:t> </a:t>
                      </a:r>
                      <a:endParaRPr lang="ru-RU" sz="1400">
                        <a:latin typeface="inherit"/>
                      </a:endParaRPr>
                    </a:p>
                  </a:txBody>
                  <a:tcPr marL="10797" marR="10797" marT="10797" marB="10797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/>
                        <a:t>Тестілеу пәндері</a:t>
                      </a:r>
                      <a:endParaRPr lang="ru-RU" sz="1400">
                        <a:latin typeface="inherit"/>
                      </a:endParaRPr>
                    </a:p>
                  </a:txBody>
                  <a:tcPr marL="10797" marR="10797" marT="10797" marB="10797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/>
                        <a:t>Тапсырмалар саны</a:t>
                      </a:r>
                      <a:endParaRPr lang="ru-RU" sz="1400">
                        <a:latin typeface="inherit"/>
                      </a:endParaRPr>
                    </a:p>
                  </a:txBody>
                  <a:tcPr marL="10797" marR="10797" marT="10797" marB="10797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/>
                        <a:t>Тапсырмалар формасы</a:t>
                      </a:r>
                      <a:endParaRPr lang="ru-RU" sz="1400">
                        <a:latin typeface="inherit"/>
                      </a:endParaRPr>
                    </a:p>
                  </a:txBody>
                  <a:tcPr marL="10797" marR="10797" marT="10797" marB="10797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/>
                        <a:t>Бағалау формасы</a:t>
                      </a:r>
                      <a:endParaRPr lang="ru-RU" sz="1400">
                        <a:latin typeface="inherit"/>
                      </a:endParaRPr>
                    </a:p>
                  </a:txBody>
                  <a:tcPr marL="10797" marR="10797" marT="10797" marB="10797" anchor="ctr"/>
                </a:tc>
              </a:tr>
              <a:tr h="743737">
                <a:tc rowSpan="3">
                  <a:txBody>
                    <a:bodyPr/>
                    <a:lstStyle/>
                    <a:p>
                      <a:pPr algn="ctr" fontAlgn="base"/>
                      <a:r>
                        <a:rPr lang="ru-RU" sz="1400"/>
                        <a:t>1 блок</a:t>
                      </a:r>
                      <a:endParaRPr lang="ru-RU" sz="1400">
                        <a:latin typeface="inherit"/>
                      </a:endParaRPr>
                    </a:p>
                  </a:txBody>
                  <a:tcPr marL="10797" marR="10797" marT="10797" marB="10797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/>
                        <a:t>Математикалық сауаттылық</a:t>
                      </a:r>
                      <a:endParaRPr lang="ru-RU" sz="1400">
                        <a:latin typeface="inherit"/>
                      </a:endParaRPr>
                    </a:p>
                  </a:txBody>
                  <a:tcPr marL="10797" marR="10797" marT="10797" marB="10797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/>
                        <a:t>20</a:t>
                      </a:r>
                      <a:endParaRPr lang="ru-RU" sz="1400">
                        <a:latin typeface="inherit"/>
                      </a:endParaRPr>
                    </a:p>
                  </a:txBody>
                  <a:tcPr marL="10797" marR="10797" marT="10797" marB="10797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/>
                        <a:t>Берілген бес жауаптың біреуі  дұрыс</a:t>
                      </a:r>
                      <a:endParaRPr lang="ru-RU" sz="1400">
                        <a:latin typeface="inherit"/>
                      </a:endParaRPr>
                    </a:p>
                  </a:txBody>
                  <a:tcPr marL="10797" marR="10797" marT="10797" marB="10797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/>
                        <a:t>1 дұрыс жауап = 1 балл</a:t>
                      </a:r>
                      <a:endParaRPr lang="ru-RU" sz="1400">
                        <a:latin typeface="inherit"/>
                      </a:endParaRPr>
                    </a:p>
                  </a:txBody>
                  <a:tcPr marL="10797" marR="10797" marT="10797" marB="10797" anchor="ctr"/>
                </a:tc>
              </a:tr>
              <a:tr h="5039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/>
                        <a:t>Оқу сауаттылығы</a:t>
                      </a:r>
                      <a:endParaRPr lang="ru-RU" sz="1400">
                        <a:latin typeface="inherit"/>
                      </a:endParaRPr>
                    </a:p>
                  </a:txBody>
                  <a:tcPr marL="10797" marR="10797" marT="10797" marB="10797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/>
                        <a:t>20</a:t>
                      </a:r>
                    </a:p>
                    <a:p>
                      <a:pPr algn="ctr" fontAlgn="base"/>
                      <a:r>
                        <a:rPr lang="ru-RU" sz="1400"/>
                        <a:t>(4 мәтін)</a:t>
                      </a:r>
                      <a:endParaRPr lang="ru-RU" sz="1400">
                        <a:latin typeface="inherit"/>
                      </a:endParaRPr>
                    </a:p>
                  </a:txBody>
                  <a:tcPr marL="10797" marR="10797" marT="10797" marB="10797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/>
                        <a:t>Берілген бес жауаптың біреуі  дұрыс</a:t>
                      </a:r>
                      <a:endParaRPr lang="ru-RU" sz="1400">
                        <a:latin typeface="inherit"/>
                      </a:endParaRPr>
                    </a:p>
                  </a:txBody>
                  <a:tcPr marL="10797" marR="10797" marT="10797" marB="10797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/>
                        <a:t>1 дұрыс жауап = 1 балл</a:t>
                      </a:r>
                      <a:endParaRPr lang="ru-RU" sz="1400">
                        <a:latin typeface="inherit"/>
                      </a:endParaRPr>
                    </a:p>
                  </a:txBody>
                  <a:tcPr marL="10797" marR="10797" marT="10797" marB="10797" anchor="ctr"/>
                </a:tc>
              </a:tr>
              <a:tr h="5039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/>
                        <a:t>Қазақстан тарихы</a:t>
                      </a:r>
                      <a:endParaRPr lang="ru-RU" sz="1400">
                        <a:latin typeface="inherit"/>
                      </a:endParaRPr>
                    </a:p>
                  </a:txBody>
                  <a:tcPr marL="10797" marR="10797" marT="10797" marB="10797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/>
                        <a:t>20</a:t>
                      </a:r>
                      <a:endParaRPr lang="ru-RU" sz="1400">
                        <a:latin typeface="inherit"/>
                      </a:endParaRPr>
                    </a:p>
                  </a:txBody>
                  <a:tcPr marL="10797" marR="10797" marT="10797" marB="10797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/>
                        <a:t>Берілген бес жауаптың біреуі  дұрыс</a:t>
                      </a:r>
                      <a:endParaRPr lang="ru-RU" sz="1400">
                        <a:latin typeface="inherit"/>
                      </a:endParaRPr>
                    </a:p>
                  </a:txBody>
                  <a:tcPr marL="10797" marR="10797" marT="10797" marB="10797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/>
                        <a:t>1 дұрыс жауап = 1 балл</a:t>
                      </a:r>
                      <a:endParaRPr lang="ru-RU" sz="1400">
                        <a:latin typeface="inherit"/>
                      </a:endParaRPr>
                    </a:p>
                  </a:txBody>
                  <a:tcPr marL="10797" marR="10797" marT="10797" marB="10797" anchor="ctr"/>
                </a:tc>
              </a:tr>
              <a:tr h="503915">
                <a:tc rowSpan="4">
                  <a:txBody>
                    <a:bodyPr/>
                    <a:lstStyle/>
                    <a:p>
                      <a:pPr algn="ctr" fontAlgn="base"/>
                      <a:r>
                        <a:rPr lang="ru-RU" sz="1400"/>
                        <a:t>2 блок</a:t>
                      </a:r>
                      <a:endParaRPr lang="ru-RU" sz="1400">
                        <a:latin typeface="inherit"/>
                      </a:endParaRPr>
                    </a:p>
                  </a:txBody>
                  <a:tcPr marL="10797" marR="10797" marT="10797" marB="10797" anchor="ctr"/>
                </a:tc>
                <a:tc rowSpan="2">
                  <a:txBody>
                    <a:bodyPr/>
                    <a:lstStyle/>
                    <a:p>
                      <a:pPr fontAlgn="base"/>
                      <a:r>
                        <a:rPr lang="ru-RU" sz="1400"/>
                        <a:t> </a:t>
                      </a:r>
                    </a:p>
                    <a:p>
                      <a:pPr fontAlgn="base"/>
                      <a:r>
                        <a:rPr lang="ru-RU" sz="1400"/>
                        <a:t> </a:t>
                      </a:r>
                    </a:p>
                    <a:p>
                      <a:pPr fontAlgn="base"/>
                      <a:r>
                        <a:rPr lang="ru-RU" sz="1400"/>
                        <a:t>1 бейінді пән</a:t>
                      </a:r>
                      <a:endParaRPr lang="ru-RU" sz="1400">
                        <a:latin typeface="inherit"/>
                      </a:endParaRPr>
                    </a:p>
                  </a:txBody>
                  <a:tcPr marL="10797" marR="10797" marT="10797" marB="10797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/>
                        <a:t>20</a:t>
                      </a:r>
                      <a:endParaRPr lang="ru-RU" sz="1400">
                        <a:latin typeface="inherit"/>
                      </a:endParaRPr>
                    </a:p>
                  </a:txBody>
                  <a:tcPr marL="10797" marR="10797" marT="10797" marB="10797"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400"/>
                        <a:t>Берілген бес жауаптың біреуі  дұрыс</a:t>
                      </a:r>
                      <a:endParaRPr lang="ru-RU" sz="1400">
                        <a:latin typeface="inherit"/>
                      </a:endParaRPr>
                    </a:p>
                  </a:txBody>
                  <a:tcPr marL="10797" marR="10797" marT="10797" marB="10797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/>
                        <a:t>1 дұрыс жауап = 1 балл</a:t>
                      </a:r>
                      <a:endParaRPr lang="ru-RU" sz="1400">
                        <a:latin typeface="inherit"/>
                      </a:endParaRPr>
                    </a:p>
                  </a:txBody>
                  <a:tcPr marL="10797" marR="10797" marT="10797" marB="10797" anchor="ctr"/>
                </a:tc>
              </a:tr>
              <a:tr h="17030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/>
                        <a:t>10</a:t>
                      </a:r>
                      <a:endParaRPr lang="ru-RU" sz="1400">
                        <a:latin typeface="inherit"/>
                      </a:endParaRPr>
                    </a:p>
                  </a:txBody>
                  <a:tcPr marL="10797" marR="10797" marT="10797" marB="10797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/>
                        <a:t>Көп жауаптың ішінен бірнеше дұрыс жауабы бар</a:t>
                      </a:r>
                      <a:endParaRPr lang="ru-RU" sz="1400">
                        <a:latin typeface="inherit"/>
                      </a:endParaRPr>
                    </a:p>
                  </a:txBody>
                  <a:tcPr marL="10797" marR="10797" marT="10797" marB="10797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/>
                        <a:t>Барлық дұрыс нұсқаны таңдау – 2 балл</a:t>
                      </a:r>
                    </a:p>
                    <a:p>
                      <a:pPr algn="ctr" fontAlgn="base"/>
                      <a:r>
                        <a:rPr lang="ru-RU" sz="1400"/>
                        <a:t>Бір қате (бірнеше дұрыс жауаптан 1 қате кетсе) – 1 балл</a:t>
                      </a:r>
                    </a:p>
                    <a:p>
                      <a:pPr algn="ctr" fontAlgn="base"/>
                      <a:r>
                        <a:rPr lang="ru-RU" sz="1400"/>
                        <a:t>2 немесе одан көп қате – 0 балл</a:t>
                      </a:r>
                      <a:endParaRPr lang="ru-RU" sz="1400">
                        <a:latin typeface="inherit"/>
                      </a:endParaRPr>
                    </a:p>
                  </a:txBody>
                  <a:tcPr marL="10797" marR="10797" marT="10797" marB="10797" anchor="ctr"/>
                </a:tc>
              </a:tr>
              <a:tr h="5039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fontAlgn="base"/>
                      <a:r>
                        <a:rPr lang="ru-RU" sz="1400"/>
                        <a:t> </a:t>
                      </a:r>
                    </a:p>
                    <a:p>
                      <a:pPr fontAlgn="base"/>
                      <a:r>
                        <a:rPr lang="ru-RU" sz="1400"/>
                        <a:t>2 бейінді пән</a:t>
                      </a:r>
                      <a:endParaRPr lang="ru-RU" sz="1400">
                        <a:latin typeface="inherit"/>
                      </a:endParaRPr>
                    </a:p>
                  </a:txBody>
                  <a:tcPr marL="10797" marR="10797" marT="10797" marB="10797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/>
                        <a:t>20</a:t>
                      </a:r>
                      <a:endParaRPr lang="ru-RU" sz="1400">
                        <a:latin typeface="inherit"/>
                      </a:endParaRPr>
                    </a:p>
                  </a:txBody>
                  <a:tcPr marL="10797" marR="10797" marT="10797" marB="10797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/>
                        <a:t>Берілген бес жауаптың біреуі  дұрыс</a:t>
                      </a:r>
                      <a:endParaRPr lang="ru-RU" sz="1400">
                        <a:latin typeface="inherit"/>
                      </a:endParaRPr>
                    </a:p>
                  </a:txBody>
                  <a:tcPr marL="10797" marR="10797" marT="10797" marB="10797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/>
                        <a:t>1 дұрыс жауап = 1 балл</a:t>
                      </a:r>
                      <a:endParaRPr lang="ru-RU" sz="1400">
                        <a:latin typeface="inherit"/>
                      </a:endParaRPr>
                    </a:p>
                  </a:txBody>
                  <a:tcPr marL="10797" marR="10797" marT="10797" marB="10797" anchor="ctr"/>
                </a:tc>
              </a:tr>
              <a:tr h="17030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/>
                        <a:t>10</a:t>
                      </a:r>
                      <a:endParaRPr lang="ru-RU" sz="1400">
                        <a:latin typeface="inherit"/>
                      </a:endParaRPr>
                    </a:p>
                  </a:txBody>
                  <a:tcPr marL="10797" marR="10797" marT="10797" marB="10797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/>
                        <a:t>Көп жауаптың ішінен бірнеше дұрыс жауабы бар</a:t>
                      </a:r>
                      <a:endParaRPr lang="ru-RU" sz="1400">
                        <a:latin typeface="inherit"/>
                      </a:endParaRPr>
                    </a:p>
                  </a:txBody>
                  <a:tcPr marL="10797" marR="10797" marT="10797" marB="10797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dirty="0" err="1"/>
                        <a:t>Барлық дұрыс нұсқаны таңдау </a:t>
                      </a:r>
                      <a:r>
                        <a:rPr lang="ru-RU" sz="1400" dirty="0"/>
                        <a:t>– 2 балл</a:t>
                      </a:r>
                    </a:p>
                    <a:p>
                      <a:pPr algn="ctr" fontAlgn="base"/>
                      <a:r>
                        <a:rPr lang="ru-RU" sz="1400" dirty="0" err="1"/>
                        <a:t>Бір</a:t>
                      </a:r>
                      <a:r>
                        <a:rPr lang="ru-RU" sz="1400" dirty="0"/>
                        <a:t> </a:t>
                      </a:r>
                      <a:r>
                        <a:rPr lang="ru-RU" sz="1400" dirty="0" err="1"/>
                        <a:t>қате </a:t>
                      </a:r>
                      <a:r>
                        <a:rPr lang="ru-RU" sz="1400" dirty="0"/>
                        <a:t>(</a:t>
                      </a:r>
                      <a:r>
                        <a:rPr lang="ru-RU" sz="1400" dirty="0" err="1"/>
                        <a:t>бірнеше</a:t>
                      </a:r>
                      <a:r>
                        <a:rPr lang="ru-RU" sz="1400" dirty="0"/>
                        <a:t> </a:t>
                      </a:r>
                      <a:r>
                        <a:rPr lang="ru-RU" sz="1400" dirty="0" err="1"/>
                        <a:t>дұрыс жауаптан</a:t>
                      </a:r>
                      <a:r>
                        <a:rPr lang="ru-RU" sz="1400" dirty="0"/>
                        <a:t> 1 </a:t>
                      </a:r>
                      <a:r>
                        <a:rPr lang="ru-RU" sz="1400" dirty="0" err="1"/>
                        <a:t>қате кетсе</a:t>
                      </a:r>
                      <a:r>
                        <a:rPr lang="ru-RU" sz="1400" dirty="0"/>
                        <a:t>) – 1 балл</a:t>
                      </a:r>
                    </a:p>
                    <a:p>
                      <a:pPr algn="ctr" fontAlgn="base"/>
                      <a:r>
                        <a:rPr lang="ru-RU" sz="1400" dirty="0"/>
                        <a:t>2 </a:t>
                      </a:r>
                      <a:r>
                        <a:rPr lang="ru-RU" sz="1400" dirty="0" err="1"/>
                        <a:t>немесе</a:t>
                      </a:r>
                      <a:r>
                        <a:rPr lang="ru-RU" sz="1400" dirty="0"/>
                        <a:t> </a:t>
                      </a:r>
                      <a:r>
                        <a:rPr lang="ru-RU" sz="1400" dirty="0" err="1"/>
                        <a:t>одан</a:t>
                      </a:r>
                      <a:r>
                        <a:rPr lang="ru-RU" sz="1400" dirty="0"/>
                        <a:t> </a:t>
                      </a:r>
                      <a:r>
                        <a:rPr lang="ru-RU" sz="1400" dirty="0" err="1"/>
                        <a:t>көп қате </a:t>
                      </a:r>
                      <a:r>
                        <a:rPr lang="ru-RU" sz="1400" dirty="0"/>
                        <a:t>– 0 балл </a:t>
                      </a:r>
                      <a:endParaRPr lang="ru-RU" sz="1400" dirty="0">
                        <a:latin typeface="inherit"/>
                      </a:endParaRPr>
                    </a:p>
                  </a:txBody>
                  <a:tcPr marL="10797" marR="10797" marT="10797" marB="10797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kk-KZ" sz="3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Бейінді  пәндер</a:t>
            </a:r>
            <a:endParaRPr lang="ru-RU" sz="36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1" y="908723"/>
          <a:ext cx="8208914" cy="5648506"/>
        </p:xfrm>
        <a:graphic>
          <a:graphicData uri="http://schemas.openxmlformats.org/drawingml/2006/table">
            <a:tbl>
              <a:tblPr/>
              <a:tblGrid>
                <a:gridCol w="843206"/>
                <a:gridCol w="3682854"/>
                <a:gridCol w="3682854"/>
              </a:tblGrid>
              <a:tr h="835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400" b="1" i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6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81" marR="62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2400" b="1" i="1" dirty="0" smtClean="0">
                        <a:solidFill>
                          <a:srgbClr val="0070C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4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Оқушының </a:t>
                      </a:r>
                      <a:r>
                        <a:rPr lang="kk-KZ" sz="2400" b="1" i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аты </a:t>
                      </a:r>
                      <a:r>
                        <a:rPr lang="kk-KZ" sz="24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– жөні</a:t>
                      </a:r>
                      <a:endParaRPr lang="ru-RU" sz="16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81" marR="62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2400" b="1" i="1" dirty="0" smtClean="0">
                        <a:solidFill>
                          <a:srgbClr val="0070C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400" b="1" i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Таңдау пәндері </a:t>
                      </a:r>
                      <a:endParaRPr lang="ru-RU" sz="2400" b="1" i="1" dirty="0">
                        <a:solidFill>
                          <a:srgbClr val="0070C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181" marR="62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1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400" b="1" i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81" marR="62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400" b="1" i="1" dirty="0">
                          <a:latin typeface="Times New Roman"/>
                          <a:ea typeface="Calibri"/>
                          <a:cs typeface="Times New Roman"/>
                        </a:rPr>
                        <a:t>Ақанова Айдана Азаматқызы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81" marR="62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Ағылшын тілі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Дүниежүзі тарихы</a:t>
                      </a:r>
                      <a:endParaRPr lang="ru-RU" sz="2400" b="1" i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181" marR="62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17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400" b="1" i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81" marR="62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400" b="1" i="1" dirty="0">
                          <a:latin typeface="Times New Roman"/>
                          <a:ea typeface="Calibri"/>
                          <a:cs typeface="Times New Roman"/>
                        </a:rPr>
                        <a:t>Рахимжан Анел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81" marR="62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400" b="1" i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География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400" b="1" i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Ағылшын тілі</a:t>
                      </a:r>
                      <a:endParaRPr lang="ru-RU" sz="2400" b="1" i="1" dirty="0">
                        <a:solidFill>
                          <a:srgbClr val="00B05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181" marR="62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17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400" b="1" i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81" marR="62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400" b="1" i="1" dirty="0">
                          <a:latin typeface="Times New Roman"/>
                          <a:ea typeface="Calibri"/>
                          <a:cs typeface="Times New Roman"/>
                        </a:rPr>
                        <a:t>Өмир Айгерим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81" marR="62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400" b="1" i="1" dirty="0" smtClean="0">
                          <a:solidFill>
                            <a:srgbClr val="FF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География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400" b="1" i="1" dirty="0" smtClean="0">
                          <a:solidFill>
                            <a:srgbClr val="FF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Биология </a:t>
                      </a:r>
                      <a:endParaRPr lang="ru-RU" sz="2400" b="1" i="1" dirty="0">
                        <a:solidFill>
                          <a:srgbClr val="FF0066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181" marR="62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51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400" b="1" i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81" marR="62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400" b="1" i="1" dirty="0">
                          <a:latin typeface="Times New Roman"/>
                          <a:ea typeface="Calibri"/>
                          <a:cs typeface="Times New Roman"/>
                        </a:rPr>
                        <a:t>Хуанбек Айгерим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81" marR="62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400" b="1" i="1" dirty="0" smtClean="0">
                          <a:solidFill>
                            <a:srgbClr val="FF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География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400" b="1" i="1" dirty="0" smtClean="0">
                          <a:solidFill>
                            <a:srgbClr val="FF0066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Биология </a:t>
                      </a:r>
                      <a:endParaRPr lang="ru-RU" sz="2400" b="1" i="1" dirty="0" smtClean="0">
                        <a:solidFill>
                          <a:srgbClr val="FF0066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400" b="1" i="1" dirty="0">
                        <a:solidFill>
                          <a:srgbClr val="FF0066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181" marR="62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51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400" b="1" i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81" marR="62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400" b="1" i="1" dirty="0">
                          <a:latin typeface="Times New Roman"/>
                          <a:ea typeface="Calibri"/>
                          <a:cs typeface="Times New Roman"/>
                        </a:rPr>
                        <a:t>Шамеш Алтыннұр Болатқызы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81" marR="62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Ағылшын тілі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Дүниежүзі тарихы</a:t>
                      </a:r>
                      <a:endParaRPr lang="ru-RU" sz="2400" b="1" i="1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4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181" marR="62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9512" y="332656"/>
          <a:ext cx="8784974" cy="5059012"/>
        </p:xfrm>
        <a:graphic>
          <a:graphicData uri="http://schemas.openxmlformats.org/drawingml/2006/table">
            <a:tbl>
              <a:tblPr/>
              <a:tblGrid>
                <a:gridCol w="1579533"/>
                <a:gridCol w="436691"/>
                <a:gridCol w="590006"/>
                <a:gridCol w="1342604"/>
                <a:gridCol w="1213858"/>
                <a:gridCol w="1076467"/>
                <a:gridCol w="1263627"/>
                <a:gridCol w="624667"/>
                <a:gridCol w="268344"/>
                <a:gridCol w="389177"/>
              </a:tblGrid>
              <a:tr h="10081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400" dirty="0">
                        <a:latin typeface="Calibri"/>
                        <a:ea typeface="Times New Roman"/>
                      </a:endParaRPr>
                    </a:p>
                  </a:txBody>
                  <a:tcPr marL="24242" marR="2424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400">
                        <a:latin typeface="Calibri"/>
                        <a:ea typeface="Times New Roman"/>
                      </a:endParaRPr>
                    </a:p>
                  </a:txBody>
                  <a:tcPr marL="24242" marR="2424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2017 – 2018 оқу жылы    ІІ жартыжылдық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ҰБТ  сынақ тестілеу  </a:t>
                      </a:r>
                      <a:r>
                        <a:rPr lang="kk-KZ" sz="2000" b="1" i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нәтижесі</a:t>
                      </a:r>
                      <a:r>
                        <a:rPr lang="kk-KZ" sz="2000" b="1" i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kk-KZ" sz="2000" b="1" i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 </a:t>
                      </a:r>
                      <a:r>
                        <a:rPr lang="kk-KZ" sz="2000" b="1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"А" сынып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1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 10 ОМ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мектеп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бітірушілер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саны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сынаққа қатысқандар  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саны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қатысушылар пайызы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барлық ұпай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орташа  ұпай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Тест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343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12.01.2018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512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85,33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ҰТО тест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01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18.01.2018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606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ҰТО онлайн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34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21.01.2018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565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94,1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ҰТО тест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78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26.01.2018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552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5+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78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9.02.2018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54</a:t>
                      </a:r>
                      <a:r>
                        <a:rPr lang="kk-KZ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r>
                        <a:rPr lang="kk-KZ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5+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78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13,02,2018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517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103,4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5+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68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20,02,2018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5+     96 разъезд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34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24,02,2018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92,75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ҰТО  тест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01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2,03,2018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486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80,33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ҰТО  аграрный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242" marR="24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>Бағалау шкаласы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4" y="620688"/>
          <a:ext cx="8964488" cy="59523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2206"/>
                <a:gridCol w="923630"/>
                <a:gridCol w="1124272"/>
                <a:gridCol w="1261095"/>
                <a:gridCol w="1261095"/>
                <a:gridCol w="1261095"/>
                <a:gridCol w="1261095"/>
              </a:tblGrid>
              <a:tr h="360040">
                <a:tc rowSpan="3"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ҰБТ - 2018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Процент</a:t>
                      </a:r>
                      <a:r>
                        <a:rPr lang="kk-KZ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38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kk-KZ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kk-KZ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Сұрақ саны</a:t>
                      </a:r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Макс ұпай</a:t>
                      </a:r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Баға </a:t>
                      </a:r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5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937279"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Оқу сауаттылығы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lang="kk-KZ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- 4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5-10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r>
                        <a:rPr lang="kk-KZ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- 15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16-20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937279"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Математикалық сауаттылық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lang="kk-KZ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- 4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5-10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r>
                        <a:rPr lang="kk-KZ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- 15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16-20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56095"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Қазақстан тарихы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lang="kk-KZ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- 4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5-10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r>
                        <a:rPr lang="kk-KZ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- 15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16-20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56095"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Таңдау пәні І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20+10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0 -11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r>
                        <a:rPr lang="kk-KZ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- 19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kk-KZ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- 26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r>
                        <a:rPr lang="kk-KZ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56095"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Таңдау пәні ІІ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20+10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0 -11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r>
                        <a:rPr lang="kk-KZ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- 19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kk-KZ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- 26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r>
                        <a:rPr lang="kk-KZ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87410"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Барлығы 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120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140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1366695" y="1856935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i="1" dirty="0" smtClean="0"/>
              <a:t>ҰБТ нәтижесі ұпаймен беріледі</a:t>
            </a:r>
            <a:endParaRPr lang="ru-RU" b="1" i="1" dirty="0"/>
          </a:p>
        </p:txBody>
      </p:sp>
      <p:pic>
        <p:nvPicPr>
          <p:cNvPr id="27650" name="Picture 2" descr="https://go1.imgsmail.ru/imgpreview?key=6dfa17b3ab12458d&amp;mb=imgdb_preview_23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628800"/>
            <a:ext cx="3024335" cy="2736304"/>
          </a:xfrm>
          <a:prstGeom prst="rect">
            <a:avLst/>
          </a:prstGeom>
          <a:noFill/>
        </p:spPr>
      </p:pic>
      <p:pic>
        <p:nvPicPr>
          <p:cNvPr id="27654" name="Picture 6" descr="http://sut.ru/news/data/textimages7/79f764cfaae4e80dd9a889639690c2b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1916832"/>
            <a:ext cx="6096000" cy="44767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323528" y="692696"/>
          <a:ext cx="8388424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0" y="188640"/>
          <a:ext cx="8748464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1050</TotalTime>
  <Words>526</Words>
  <Application>Microsoft Office PowerPoint</Application>
  <PresentationFormat>Экран (4:3)</PresentationFormat>
  <Paragraphs>263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11 “А” сынып Ата – аналар жиналысы </vt:lpstr>
      <vt:lpstr>Слайд 2</vt:lpstr>
      <vt:lpstr>Слайд 3</vt:lpstr>
      <vt:lpstr>Бейінді  пәндер</vt:lpstr>
      <vt:lpstr>Слайд 5</vt:lpstr>
      <vt:lpstr>Бағалау шкаласы</vt:lpstr>
      <vt:lpstr>ҰБТ нәтижесі ұпаймен беріледі</vt:lpstr>
      <vt:lpstr>Слайд 8</vt:lpstr>
      <vt:lpstr>Слайд 9</vt:lpstr>
      <vt:lpstr>Шамеш Алтыннұр</vt:lpstr>
      <vt:lpstr>Хуанбек Айгерим</vt:lpstr>
      <vt:lpstr>Өмир Айгерим</vt:lpstr>
      <vt:lpstr>Рахимжан Анел</vt:lpstr>
      <vt:lpstr>Слайд 14</vt:lpstr>
      <vt:lpstr>Слайд 15</vt:lpstr>
      <vt:lpstr>Назарларыңызға рахмет!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Windows User</dc:creator>
  <cp:lastModifiedBy>Windows User</cp:lastModifiedBy>
  <cp:revision>10</cp:revision>
  <dcterms:created xsi:type="dcterms:W3CDTF">2018-03-02T15:09:40Z</dcterms:created>
  <dcterms:modified xsi:type="dcterms:W3CDTF">2018-03-03T09:16:36Z</dcterms:modified>
</cp:coreProperties>
</file>